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6" r:id="rId6"/>
    <p:sldId id="262" r:id="rId7"/>
    <p:sldId id="265" r:id="rId8"/>
  </p:sldIdLst>
  <p:sldSz cx="13004800" cy="9753600"/>
  <p:notesSz cx="6858000" cy="9144000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imes" panose="02020603050405020304" pitchFamily="18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1++kqfmnX/zBW3/vsJ2RvMa7k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05082B-8B15-46FB-8886-4A1B007966EA}">
  <a:tblStyle styleId="{4B05082B-8B15-46FB-8886-4A1B007966EA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272" y="4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1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11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13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43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11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65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00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5439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4582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6247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>
  <p:cSld name="Tito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body" idx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  <a:defRPr sz="2304" b="1"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8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2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4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tx">
  <p:cSld name="1_Vuot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18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667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7527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9018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4167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4642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3073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9464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57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</a:pPr>
            <a:r>
              <a:rPr lang="en-US" sz="2304" b="1"/>
              <a:t>a.s. 2020_21</a:t>
            </a:r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title"/>
          </p:nvPr>
        </p:nvSpPr>
        <p:spPr>
          <a:xfrm>
            <a:off x="698500" y="1897038"/>
            <a:ext cx="11570837" cy="3208361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lvl="0" algn="ctr">
              <a:buSzPts val="8200"/>
            </a:pPr>
            <a:r>
              <a:rPr lang="en-US" dirty="0">
                <a:solidFill>
                  <a:srgbClr val="00B050"/>
                </a:solidFill>
              </a:rPr>
              <a:t>Piano</a:t>
            </a:r>
            <a:r>
              <a:rPr lang="it-IT" dirty="0">
                <a:solidFill>
                  <a:srgbClr val="00B050"/>
                </a:solidFill>
              </a:rPr>
              <a:t> estate 2021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body" idx="2"/>
          </p:nvPr>
        </p:nvSpPr>
        <p:spPr>
          <a:xfrm>
            <a:off x="698500" y="5105400"/>
            <a:ext cx="11607800" cy="2387221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50800" tIns="50800" rIns="50800" bIns="508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endParaRPr lang="it-IT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r>
              <a:rPr lang="it-IT" dirty="0" smtClean="0"/>
              <a:t>ISTITUTO COMPRENSIVO CIALDINI MEDA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endParaRPr lang="it-IT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r>
              <a:rPr lang="it-IT" dirty="0" smtClean="0"/>
              <a:t>Scuola secondaria «</a:t>
            </a:r>
            <a:r>
              <a:rPr lang="it-IT" dirty="0" err="1" smtClean="0"/>
              <a:t>G.A.Traversi</a:t>
            </a:r>
            <a:r>
              <a:rPr lang="it-IT" dirty="0" smtClean="0"/>
              <a:t>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endParaRPr lang="it-IT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r>
              <a:rPr lang="it-IT" dirty="0" smtClean="0"/>
              <a:t>Scuola primaria «San Giorgio»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859991" y="2046362"/>
            <a:ext cx="11607801" cy="61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SzPts val="2700"/>
            </a:pPr>
            <a:r>
              <a:rPr lang="it-IT" sz="2700" dirty="0" smtClean="0">
                <a:latin typeface="Helvetica Neue"/>
                <a:sym typeface="Helvetica Neue"/>
              </a:rPr>
              <a:t>Tempi: </a:t>
            </a:r>
            <a:r>
              <a:rPr lang="it-IT" sz="2800" dirty="0" smtClean="0"/>
              <a:t> </a:t>
            </a:r>
            <a:r>
              <a:rPr lang="it-IT" sz="2800" dirty="0"/>
              <a:t>giugno </a:t>
            </a:r>
            <a:r>
              <a:rPr lang="it-IT" sz="2800" dirty="0" smtClean="0"/>
              <a:t>- luglio </a:t>
            </a:r>
            <a:r>
              <a:rPr lang="it-IT" sz="2800" dirty="0" smtClean="0"/>
              <a:t>- settembre</a:t>
            </a:r>
            <a:endParaRPr lang="it-IT" sz="2800" dirty="0" smtClean="0"/>
          </a:p>
          <a:p>
            <a:pPr>
              <a:buSzPts val="2700"/>
            </a:pPr>
            <a:endParaRPr lang="it-IT" sz="2800" dirty="0" smtClean="0"/>
          </a:p>
          <a:p>
            <a:pPr algn="just">
              <a:buSzPts val="2700"/>
            </a:pPr>
            <a:r>
              <a:rPr lang="it-IT" sz="2800" dirty="0" smtClean="0"/>
              <a:t>Le attività sono organizzate in moduli di </a:t>
            </a:r>
            <a:r>
              <a:rPr lang="it-IT" sz="2800" b="1" dirty="0" smtClean="0"/>
              <a:t>15 ore alla scuola secondaria e di 30 ore alla scuola primaria.</a:t>
            </a:r>
          </a:p>
          <a:p>
            <a:pPr algn="just">
              <a:buSzPts val="2700"/>
            </a:pPr>
            <a:endParaRPr lang="it-IT" sz="2800" dirty="0" smtClean="0">
              <a:latin typeface="Helvetica Neue"/>
              <a:sym typeface="Helvetica Neue"/>
            </a:endParaRPr>
          </a:p>
          <a:p>
            <a:pPr algn="just">
              <a:buSzPts val="2700"/>
            </a:pPr>
            <a:r>
              <a:rPr lang="it-IT" sz="2800" dirty="0" smtClean="0">
                <a:latin typeface="Helvetica Neue"/>
                <a:sym typeface="Helvetica Neue"/>
              </a:rPr>
              <a:t>I</a:t>
            </a:r>
            <a:r>
              <a:rPr lang="it-IT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l </a:t>
            </a:r>
            <a:r>
              <a:rPr lang="it-IT" sz="2800" dirty="0">
                <a:latin typeface="Helvetica Neue"/>
                <a:ea typeface="Helvetica Neue"/>
                <a:cs typeface="Helvetica Neue"/>
                <a:sym typeface="Helvetica Neue"/>
              </a:rPr>
              <a:t>piano estate 2021 ha lo scopo di rinforzare e potenziare le competenze disciplinari e relazionali degli studenti, gettando un "ponte" verso il nuovo anno scolastico.</a:t>
            </a:r>
            <a:endParaRPr lang="it-IT" sz="2800" dirty="0">
              <a:latin typeface="Helvetica Neue"/>
              <a:ea typeface="Helvetica Neue"/>
              <a:sym typeface="Helvetica Neue"/>
            </a:endParaRPr>
          </a:p>
          <a:p>
            <a:pPr lvl="0">
              <a:buSzPts val="2700"/>
            </a:pPr>
            <a:endParaRPr lang="it-IT" sz="2800" dirty="0"/>
          </a:p>
          <a:p>
            <a:pPr algn="just">
              <a:buSzPts val="2700"/>
            </a:pPr>
            <a:r>
              <a:rPr lang="it-IT" sz="2800" dirty="0" smtClean="0"/>
              <a:t>I moduli sono unità didattiche  finalizzate a perseguire obiettivi di rinforzo </a:t>
            </a:r>
            <a:r>
              <a:rPr lang="it-IT" sz="2800" dirty="0"/>
              <a:t>e </a:t>
            </a:r>
            <a:r>
              <a:rPr lang="it-IT" sz="2800" dirty="0" smtClean="0"/>
              <a:t>potenziamento e  si configurano come forme di  personalizzazione dei </a:t>
            </a:r>
            <a:r>
              <a:rPr lang="it-IT" sz="2800" dirty="0"/>
              <a:t>percorsi di </a:t>
            </a:r>
            <a:r>
              <a:rPr lang="it-IT" sz="2800" dirty="0" smtClean="0"/>
              <a:t>apprendimento.</a:t>
            </a:r>
          </a:p>
          <a:p>
            <a:pPr algn="just">
              <a:buSzPts val="2700"/>
            </a:pPr>
            <a:endParaRPr lang="it-IT" sz="2800" dirty="0" smtClean="0"/>
          </a:p>
          <a:p>
            <a:pPr algn="just">
              <a:buSzPts val="2700"/>
            </a:pPr>
            <a:r>
              <a:rPr lang="it-IT" sz="2800" dirty="0" smtClean="0"/>
              <a:t> </a:t>
            </a: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4294967295"/>
          </p:nvPr>
        </p:nvSpPr>
        <p:spPr>
          <a:xfrm>
            <a:off x="0" y="533400"/>
            <a:ext cx="11607800" cy="1455738"/>
          </a:xfrm>
          <a:prstGeom prst="rect">
            <a:avLst/>
          </a:prstGeom>
          <a:noFill/>
          <a:ln w="12700">
            <a:noFill/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3800"/>
              <a:buFont typeface="Helvetica Neue"/>
              <a:buNone/>
            </a:pPr>
            <a:r>
              <a:rPr lang="en-US" sz="3800" b="1" dirty="0" err="1" smtClean="0">
                <a:solidFill>
                  <a:srgbClr val="00B050"/>
                </a:solidFill>
              </a:rPr>
              <a:t>Organizzazione</a:t>
            </a:r>
            <a:r>
              <a:rPr lang="en-US" sz="3800" b="1" dirty="0" smtClean="0">
                <a:solidFill>
                  <a:srgbClr val="00B050"/>
                </a:solidFill>
              </a:rPr>
              <a:t> e </a:t>
            </a:r>
            <a:r>
              <a:rPr lang="en-US" sz="3800" b="1" dirty="0" err="1" smtClean="0">
                <a:solidFill>
                  <a:srgbClr val="00B050"/>
                </a:solidFill>
              </a:rPr>
              <a:t>obiettivi</a:t>
            </a:r>
            <a:r>
              <a:rPr lang="en-US" sz="3800" b="1" dirty="0" smtClean="0">
                <a:solidFill>
                  <a:srgbClr val="00B050"/>
                </a:solidFill>
              </a:rPr>
              <a:t> del piano</a:t>
            </a:r>
            <a:endParaRPr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2"/>
          <p:cNvGraphicFramePr/>
          <p:nvPr>
            <p:extLst>
              <p:ext uri="{D42A27DB-BD31-4B8C-83A1-F6EECF244321}">
                <p14:modId xmlns:p14="http://schemas.microsoft.com/office/powerpoint/2010/main" val="496005943"/>
              </p:ext>
            </p:extLst>
          </p:nvPr>
        </p:nvGraphicFramePr>
        <p:xfrm>
          <a:off x="3149600" y="286602"/>
          <a:ext cx="8379725" cy="4275646"/>
        </p:xfrm>
        <a:graphic>
          <a:graphicData uri="http://schemas.openxmlformats.org/drawingml/2006/table">
            <a:tbl>
              <a:tblPr>
                <a:noFill/>
                <a:tableStyleId>{4B05082B-8B15-46FB-8886-4A1B007966EA}</a:tableStyleId>
              </a:tblPr>
              <a:tblGrid>
                <a:gridCol w="2022901"/>
                <a:gridCol w="2397674"/>
                <a:gridCol w="3959150"/>
              </a:tblGrid>
              <a:tr h="6987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700" b="1" u="none" strike="noStrike" cap="none" dirty="0" smtClean="0">
                          <a:solidFill>
                            <a:schemeClr val="tx1"/>
                          </a:solidFill>
                        </a:rPr>
                        <a:t>CLASSI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5390" rtl="0" eaLnBrk="1" fontAlgn="auto" latinLnBrk="0" hangingPunct="1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700" b="1" u="none" strike="noStrike" cap="none" dirty="0" smtClean="0">
                          <a:solidFill>
                            <a:schemeClr val="tx1"/>
                          </a:solidFill>
                        </a:rPr>
                        <a:t>DISCIPLINA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</a:tr>
              <a:tr h="733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smtClean="0"/>
                        <a:t>Prime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err="1" smtClean="0"/>
                        <a:t>Inglese</a:t>
                      </a:r>
                      <a:r>
                        <a:rPr lang="it-IT" sz="1800" b="1" u="none" strike="noStrike" cap="none" dirty="0" smtClean="0"/>
                        <a:t> (2 moduli)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Competenze</a:t>
                      </a:r>
                      <a:r>
                        <a:rPr lang="it-IT" sz="1600" b="1" baseline="0" dirty="0" smtClean="0"/>
                        <a:t> comunicative 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  <a:tr h="733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smtClean="0"/>
                        <a:t>Prime/</a:t>
                      </a:r>
                      <a:r>
                        <a:rPr lang="en-US" sz="1800" b="1" u="none" strike="noStrike" cap="none" dirty="0" err="1" smtClean="0"/>
                        <a:t>seconde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smtClean="0"/>
                        <a:t>Ed.</a:t>
                      </a:r>
                      <a:r>
                        <a:rPr lang="en-US" sz="1800" b="1" u="none" strike="noStrike" cap="none" baseline="0" dirty="0" smtClean="0"/>
                        <a:t> </a:t>
                      </a:r>
                      <a:r>
                        <a:rPr lang="en-US" sz="1800" b="1" u="none" strike="noStrike" cap="none" baseline="0" dirty="0" err="1" smtClean="0"/>
                        <a:t>motoria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Abilità</a:t>
                      </a:r>
                      <a:r>
                        <a:rPr lang="it-IT" sz="1600" b="1" baseline="0" dirty="0" smtClean="0"/>
                        <a:t> motorie di base    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  <a:tr h="7051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800" b="1" dirty="0" smtClean="0"/>
                        <a:t>Seconde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Italiano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Competenze di lettura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  <a:tr h="7023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err="1" smtClean="0"/>
                        <a:t>Seconde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err="1" smtClean="0"/>
                        <a:t>Tecnologia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 Competenze</a:t>
                      </a:r>
                      <a:r>
                        <a:rPr lang="it-IT" sz="1600" b="1" baseline="0" dirty="0" smtClean="0"/>
                        <a:t> digitali e capacità di progettazione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85" name="Google Shape;85;p2"/>
          <p:cNvSpPr txBox="1"/>
          <p:nvPr/>
        </p:nvSpPr>
        <p:spPr>
          <a:xfrm>
            <a:off x="2224585" y="4957769"/>
            <a:ext cx="10504722" cy="385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it-IT" sz="1800" b="1" i="0" u="sng" strike="noStrike" cap="none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FASE 1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endParaRPr sz="1600" b="1" i="0" u="sng" strike="noStrike" cap="none" dirty="0" smtClean="0">
              <a:solidFill>
                <a:srgbClr val="004C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INGLESE</a:t>
            </a:r>
            <a:r>
              <a:rPr lang="en-US" sz="1600" b="1" i="0" u="sng" strike="noStrike" cap="none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Video, film, canzoni per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incrementare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competenze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ascolto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rielaborazione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lingua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inglese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smtClean="0">
                <a:solidFill>
                  <a:srgbClr val="00B050"/>
                </a:solidFill>
                <a:latin typeface="Helvetica Neue"/>
                <a:sym typeface="Helvetica Neue"/>
              </a:rPr>
              <a:t>EDUCAZIONE MOTORIA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Negli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spazi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all’aperto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parco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Porada</a:t>
            </a:r>
            <a:r>
              <a:rPr lang="en-US" sz="16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gli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alunni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mettereranno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alla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prova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abilità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motorie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in diverse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attività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sportive.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 b="0" i="0" u="none" strike="noStrike" cap="none" dirty="0">
              <a:solidFill>
                <a:srgbClr val="00B05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i="0" u="sng" strike="noStrike" cap="none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LABORATORIO </a:t>
            </a:r>
            <a:r>
              <a:rPr lang="en-US" sz="1600" b="1" i="0" u="sng" strike="noStrike" cap="none" dirty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 ITALIANO: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Film 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letture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incontrare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approfondire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genere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letterario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giallo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diventare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raffinato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lettore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 b="1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TECNOLOGIE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laboratorio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tinkering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progettano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realizzano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oggetti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3D</a:t>
            </a:r>
            <a:r>
              <a:rPr lang="en-US" sz="1600" b="1" i="0" u="sng" strike="noStrike" cap="none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200" b="1" i="0" u="none" strike="noStrike" cap="none" dirty="0">
              <a:solidFill>
                <a:schemeClr val="tx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 b="1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717632" y="611485"/>
            <a:ext cx="1936454" cy="3116822"/>
          </a:xfrm>
          <a:prstGeom prst="roundRect">
            <a:avLst>
              <a:gd name="adj" fmla="val 3522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Helvetica Neue"/>
                <a:sym typeface="Helvetica Neue"/>
              </a:rPr>
              <a:t>Scuola</a:t>
            </a:r>
            <a:r>
              <a:rPr lang="en-US" sz="2400" dirty="0" smtClean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Helvetica Neue"/>
                <a:sym typeface="Helvetica Neue"/>
              </a:rPr>
              <a:t>Traversi</a:t>
            </a:r>
            <a:endParaRPr sz="2400" dirty="0"/>
          </a:p>
        </p:txBody>
      </p:sp>
      <p:sp>
        <p:nvSpPr>
          <p:cNvPr id="87" name="Google Shape;87;p2"/>
          <p:cNvSpPr/>
          <p:nvPr/>
        </p:nvSpPr>
        <p:spPr>
          <a:xfrm>
            <a:off x="1087670" y="5639643"/>
            <a:ext cx="756054" cy="7540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9991" y="7364"/>
                </a:moveTo>
                <a:lnTo>
                  <a:pt x="17165" y="8228"/>
                </a:lnTo>
                <a:lnTo>
                  <a:pt x="17811" y="8832"/>
                </a:lnTo>
                <a:lnTo>
                  <a:pt x="13288" y="13689"/>
                </a:lnTo>
                <a:lnTo>
                  <a:pt x="10021" y="10341"/>
                </a:lnTo>
                <a:lnTo>
                  <a:pt x="2932" y="17951"/>
                </a:lnTo>
                <a:lnTo>
                  <a:pt x="3799" y="18763"/>
                </a:lnTo>
                <a:lnTo>
                  <a:pt x="10041" y="12061"/>
                </a:lnTo>
                <a:lnTo>
                  <a:pt x="13327" y="15430"/>
                </a:lnTo>
                <a:lnTo>
                  <a:pt x="13766" y="14916"/>
                </a:lnTo>
                <a:lnTo>
                  <a:pt x="18678" y="9644"/>
                </a:lnTo>
                <a:lnTo>
                  <a:pt x="19324" y="10250"/>
                </a:lnTo>
                <a:lnTo>
                  <a:pt x="19991" y="736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024905" y="4701086"/>
            <a:ext cx="756054" cy="6851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1058481" y="6811634"/>
            <a:ext cx="814428" cy="7540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1150414" y="8072500"/>
            <a:ext cx="630545" cy="685152"/>
          </a:xfrm>
          <a:custGeom>
            <a:avLst/>
            <a:gdLst/>
            <a:ahLst/>
            <a:cxnLst/>
            <a:rect l="l" t="t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86;p2"/>
          <p:cNvSpPr/>
          <p:nvPr/>
        </p:nvSpPr>
        <p:spPr>
          <a:xfrm>
            <a:off x="600502" y="611485"/>
            <a:ext cx="2238232" cy="3269221"/>
          </a:xfrm>
          <a:prstGeom prst="roundRect">
            <a:avLst>
              <a:gd name="adj" fmla="val 35221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Helvetica Neue"/>
                <a:sym typeface="Helvetica Neue"/>
              </a:rPr>
              <a:t>Scuola</a:t>
            </a:r>
            <a:r>
              <a:rPr lang="en-US" sz="2400" b="1" dirty="0" smtClean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elvetica Neue"/>
                <a:sym typeface="Helvetica Neue"/>
              </a:rPr>
              <a:t>Traversi</a:t>
            </a:r>
            <a:endParaRPr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3"/>
          <p:cNvGraphicFramePr/>
          <p:nvPr>
            <p:extLst>
              <p:ext uri="{D42A27DB-BD31-4B8C-83A1-F6EECF244321}">
                <p14:modId xmlns:p14="http://schemas.microsoft.com/office/powerpoint/2010/main" val="2179799295"/>
              </p:ext>
            </p:extLst>
          </p:nvPr>
        </p:nvGraphicFramePr>
        <p:xfrm>
          <a:off x="3145991" y="818866"/>
          <a:ext cx="9160556" cy="3524509"/>
        </p:xfrm>
        <a:graphic>
          <a:graphicData uri="http://schemas.openxmlformats.org/drawingml/2006/table">
            <a:tbl>
              <a:tblPr>
                <a:noFill/>
                <a:tableStyleId>{4B05082B-8B15-46FB-8886-4A1B007966EA}</a:tableStyleId>
              </a:tblPr>
              <a:tblGrid>
                <a:gridCol w="3263042"/>
                <a:gridCol w="2462495"/>
                <a:gridCol w="3435019"/>
              </a:tblGrid>
              <a:tr h="6679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it-IT" b="1" dirty="0" smtClean="0"/>
                        <a:t>CLASSI</a:t>
                      </a:r>
                      <a:endParaRPr b="1" dirty="0"/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ORE</a:t>
                      </a:r>
                      <a:endParaRPr lang="it-IT" b="1" dirty="0"/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</a:tr>
              <a:tr h="6354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 err="1" smtClean="0"/>
                        <a:t>Classi</a:t>
                      </a:r>
                      <a:r>
                        <a:rPr lang="en-US" sz="1800" u="none" strike="noStrike" cap="none" baseline="0" dirty="0" smtClean="0"/>
                        <a:t> </a:t>
                      </a:r>
                      <a:r>
                        <a:rPr lang="en-US" sz="1800" u="none" strike="noStrike" cap="none" baseline="0" dirty="0" err="1" smtClean="0"/>
                        <a:t>seconde</a:t>
                      </a:r>
                      <a:endParaRPr lang="en-US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dirty="0" smtClean="0"/>
                        <a:t>30 Ore</a:t>
                      </a:r>
                      <a:endParaRPr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sz="1800" u="none" strike="noStrike" cap="none" dirty="0" smtClean="0"/>
                        <a:t>Lingua</a:t>
                      </a:r>
                      <a:r>
                        <a:rPr lang="it-IT" sz="1800" u="none" strike="noStrike" cap="none" baseline="0" dirty="0" smtClean="0"/>
                        <a:t> madre e multilinguismo</a:t>
                      </a:r>
                      <a:endParaRPr sz="1800" u="none" strike="noStrike" cap="none" dirty="0"/>
                    </a:p>
                  </a:txBody>
                  <a:tcPr marL="50800" marR="50800" marT="50800" marB="50800" anchor="ctr"/>
                </a:tc>
              </a:tr>
              <a:tr h="7403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sz="1800" dirty="0" smtClean="0"/>
                        <a:t>Classi</a:t>
                      </a:r>
                      <a:r>
                        <a:rPr lang="it-IT" sz="1800" baseline="0" dirty="0" smtClean="0"/>
                        <a:t> terze</a:t>
                      </a:r>
                      <a:endParaRPr lang="it-IT" sz="1800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dirty="0" smtClean="0"/>
                        <a:t>30 Ore</a:t>
                      </a:r>
                      <a:endParaRPr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  <a:tabLst/>
                        <a:defRPr/>
                      </a:pPr>
                      <a:r>
                        <a:rPr lang="it-IT" sz="1800" u="none" strike="noStrike" cap="none" dirty="0" smtClean="0"/>
                        <a:t>Lingua</a:t>
                      </a:r>
                      <a:r>
                        <a:rPr lang="it-IT" sz="1800" u="none" strike="noStrike" cap="none" baseline="0" dirty="0" smtClean="0"/>
                        <a:t> madre e multilinguismo</a:t>
                      </a:r>
                      <a:endParaRPr lang="it-IT" sz="18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/>
                    </a:p>
                  </a:txBody>
                  <a:tcPr marL="50800" marR="50800" marT="50800" marB="50800" anchor="ctr"/>
                </a:tc>
              </a:tr>
              <a:tr h="7403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 err="1" smtClean="0"/>
                        <a:t>Classi</a:t>
                      </a:r>
                      <a:r>
                        <a:rPr lang="en-US" sz="1800" u="none" strike="noStrike" cap="none" baseline="0" dirty="0" smtClean="0"/>
                        <a:t> </a:t>
                      </a:r>
                      <a:r>
                        <a:rPr lang="en-US" sz="1800" u="none" strike="noStrike" cap="none" baseline="0" dirty="0" err="1" smtClean="0"/>
                        <a:t>quarte</a:t>
                      </a:r>
                      <a:r>
                        <a:rPr lang="en-US" sz="1800" u="none" strike="noStrike" cap="none" baseline="0" dirty="0" smtClean="0"/>
                        <a:t>  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dirty="0" smtClean="0"/>
                        <a:t>30 Ore</a:t>
                      </a:r>
                      <a:endParaRPr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  <a:tabLst/>
                        <a:defRPr/>
                      </a:pPr>
                      <a:r>
                        <a:rPr lang="it-IT" sz="1800" u="none" strike="noStrike" cap="none" dirty="0" smtClean="0"/>
                        <a:t>Lingua</a:t>
                      </a:r>
                      <a:r>
                        <a:rPr lang="it-IT" sz="1800" u="none" strike="noStrike" cap="none" baseline="0" dirty="0" smtClean="0"/>
                        <a:t> madre e multilinguismo</a:t>
                      </a:r>
                      <a:endParaRPr lang="it-IT" sz="18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/>
                    </a:p>
                  </a:txBody>
                  <a:tcPr marL="50800" marR="50800" marT="50800" marB="50800" anchor="ctr"/>
                </a:tc>
              </a:tr>
              <a:tr h="7403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baseline="0" dirty="0" smtClean="0"/>
                        <a:t>Classi  </a:t>
                      </a:r>
                      <a:r>
                        <a:rPr lang="en-US" sz="1800" u="none" strike="noStrike" cap="none" baseline="0" dirty="0" err="1" smtClean="0"/>
                        <a:t>quinte</a:t>
                      </a:r>
                      <a:endParaRPr lang="en-US" sz="1800" u="none" strike="noStrike" cap="none" baseline="0" dirty="0" smtClean="0"/>
                    </a:p>
                  </a:txBody>
                  <a:tcPr marL="50800" marR="50800" marT="50800" marB="508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dirty="0" smtClean="0"/>
                        <a:t>30 ore</a:t>
                      </a:r>
                      <a:endParaRPr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  <a:tabLst/>
                        <a:defRPr/>
                      </a:pPr>
                      <a:r>
                        <a:rPr lang="it-IT" sz="1800" u="none" strike="noStrike" cap="none" dirty="0" smtClean="0"/>
                        <a:t>Lingua</a:t>
                      </a:r>
                      <a:r>
                        <a:rPr lang="it-IT" sz="1800" u="none" strike="noStrike" cap="none" baseline="0" dirty="0" smtClean="0"/>
                        <a:t> madre e multilinguismo</a:t>
                      </a:r>
                      <a:endParaRPr lang="it-IT" sz="18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/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8" name="Google Shape;86;p2"/>
          <p:cNvSpPr/>
          <p:nvPr/>
        </p:nvSpPr>
        <p:spPr>
          <a:xfrm>
            <a:off x="717632" y="611485"/>
            <a:ext cx="1936454" cy="3116822"/>
          </a:xfrm>
          <a:prstGeom prst="roundRect">
            <a:avLst>
              <a:gd name="adj" fmla="val 35221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Helvetica Neue"/>
                <a:sym typeface="Helvetica Neue"/>
              </a:rPr>
              <a:t>Scuola</a:t>
            </a:r>
            <a:r>
              <a:rPr lang="en-US" sz="2400" b="1" dirty="0" smtClean="0">
                <a:solidFill>
                  <a:schemeClr val="tx1"/>
                </a:solidFill>
                <a:latin typeface="Helvetica Neue"/>
                <a:sym typeface="Helvetica Neue"/>
              </a:rPr>
              <a:t>  San Giorgio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16304" y="4230806"/>
            <a:ext cx="983361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800" dirty="0" smtClean="0">
              <a:solidFill>
                <a:srgbClr val="00B050"/>
              </a:solidFill>
              <a:latin typeface="Helvetica Neue" panose="020B0604020202020204" charset="0"/>
            </a:endParaRPr>
          </a:p>
          <a:p>
            <a:r>
              <a:rPr lang="it-IT" sz="1800" b="1" dirty="0" smtClean="0">
                <a:solidFill>
                  <a:srgbClr val="00B050"/>
                </a:solidFill>
                <a:latin typeface="Helvetica Neue" panose="020B0604020202020204" charset="0"/>
              </a:rPr>
              <a:t>FASE 2</a:t>
            </a:r>
          </a:p>
          <a:p>
            <a:pPr algn="ctr"/>
            <a:r>
              <a:rPr lang="it-IT" sz="1800" b="1" dirty="0" smtClean="0">
                <a:solidFill>
                  <a:srgbClr val="00B050"/>
                </a:solidFill>
                <a:latin typeface="Helvetica Neue" panose="020B0604020202020204" charset="0"/>
              </a:rPr>
              <a:t>COMPETENZE </a:t>
            </a:r>
            <a:r>
              <a:rPr lang="it-IT" sz="1800" b="1" dirty="0" smtClean="0">
                <a:solidFill>
                  <a:srgbClr val="00B050"/>
                </a:solidFill>
                <a:latin typeface="Helvetica Neue" panose="020B0604020202020204" charset="0"/>
              </a:rPr>
              <a:t>PERSEGUITE IN OGNI </a:t>
            </a:r>
            <a:r>
              <a:rPr lang="it-IT" sz="1800" b="1" dirty="0" smtClean="0">
                <a:solidFill>
                  <a:srgbClr val="00B050"/>
                </a:solidFill>
                <a:latin typeface="Helvetica Neue" panose="020B0604020202020204" charset="0"/>
              </a:rPr>
              <a:t>MODUL</a:t>
            </a:r>
          </a:p>
          <a:p>
            <a:pPr algn="ctr"/>
            <a:endParaRPr lang="it-IT" sz="18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Competenza </a:t>
            </a:r>
            <a:r>
              <a:rPr lang="it-IT" sz="2000" b="1" dirty="0">
                <a:solidFill>
                  <a:schemeClr val="tx1"/>
                </a:solidFill>
                <a:latin typeface="Helvetica Neue" panose="020B0604020202020204" charset="0"/>
              </a:rPr>
              <a:t>alfabetica funzionale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: 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potenziamento della lingua italiana per favorire la comunicazione e l’arricchimento lessicale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attraverso l’analisi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di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testi e video; al termine dell’attività gli alunni realizzeranno  un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prodotto (breve testo, dialogo, canto, disegno ...) e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 la sua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rappresentazione. </a:t>
            </a:r>
            <a:endParaRPr lang="it-IT" sz="20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endParaRPr lang="it-IT" sz="20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Competenza multilinguistica: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potenziamento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della lingua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inglese, 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vocaboli, strutture e funzioni linguistico- comunicative legate al mondo delle emozioni. </a:t>
            </a:r>
            <a:endParaRPr lang="it-IT" sz="20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endParaRPr lang="it-IT" sz="20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Competenza </a:t>
            </a:r>
            <a:r>
              <a:rPr lang="it-IT" sz="2000" b="1" dirty="0">
                <a:solidFill>
                  <a:schemeClr val="tx1"/>
                </a:solidFill>
                <a:latin typeface="Helvetica Neue" panose="020B0604020202020204" charset="0"/>
              </a:rPr>
              <a:t>personale, sociale </a:t>
            </a:r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potenziamento </a:t>
            </a:r>
            <a:r>
              <a:rPr lang="it-IT" sz="2000" b="1" dirty="0">
                <a:solidFill>
                  <a:schemeClr val="tx1"/>
                </a:solidFill>
                <a:latin typeface="Helvetica Neue" panose="020B0604020202020204" charset="0"/>
              </a:rPr>
              <a:t>sulle competenze </a:t>
            </a:r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trasversali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: valorizzazione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della comunicazione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interpersonale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attraverso brevi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drammatizzazioni teatrali e giochi di ruolo per imparare ad assumere la prospettiva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dell’altro.</a:t>
            </a:r>
          </a:p>
          <a:p>
            <a:endParaRPr lang="it-IT" sz="18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>
              <a:solidFill>
                <a:schemeClr val="tx1"/>
              </a:solidFill>
            </a:endParaRPr>
          </a:p>
          <a:p>
            <a:endParaRPr lang="it-IT" sz="1800" dirty="0">
              <a:solidFill>
                <a:schemeClr val="tx1"/>
              </a:solidFill>
            </a:endParaRPr>
          </a:p>
        </p:txBody>
      </p:sp>
      <p:cxnSp>
        <p:nvCxnSpPr>
          <p:cNvPr id="4" name="Connettore 4 3"/>
          <p:cNvCxnSpPr/>
          <p:nvPr/>
        </p:nvCxnSpPr>
        <p:spPr>
          <a:xfrm rot="5400000" flipH="1" flipV="1">
            <a:off x="14644048" y="1596788"/>
            <a:ext cx="12700" cy="1270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2634018" y="5172501"/>
            <a:ext cx="2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87;p2"/>
          <p:cNvSpPr/>
          <p:nvPr/>
        </p:nvSpPr>
        <p:spPr>
          <a:xfrm>
            <a:off x="1087670" y="5639643"/>
            <a:ext cx="756054" cy="7540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9991" y="7364"/>
                </a:moveTo>
                <a:lnTo>
                  <a:pt x="17165" y="8228"/>
                </a:lnTo>
                <a:lnTo>
                  <a:pt x="17811" y="8832"/>
                </a:lnTo>
                <a:lnTo>
                  <a:pt x="13288" y="13689"/>
                </a:lnTo>
                <a:lnTo>
                  <a:pt x="10021" y="10341"/>
                </a:lnTo>
                <a:lnTo>
                  <a:pt x="2932" y="17951"/>
                </a:lnTo>
                <a:lnTo>
                  <a:pt x="3799" y="18763"/>
                </a:lnTo>
                <a:lnTo>
                  <a:pt x="10041" y="12061"/>
                </a:lnTo>
                <a:lnTo>
                  <a:pt x="13327" y="15430"/>
                </a:lnTo>
                <a:lnTo>
                  <a:pt x="13766" y="14916"/>
                </a:lnTo>
                <a:lnTo>
                  <a:pt x="18678" y="9644"/>
                </a:lnTo>
                <a:lnTo>
                  <a:pt x="19324" y="10250"/>
                </a:lnTo>
                <a:lnTo>
                  <a:pt x="19991" y="736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88;p2"/>
          <p:cNvSpPr/>
          <p:nvPr/>
        </p:nvSpPr>
        <p:spPr>
          <a:xfrm>
            <a:off x="1024905" y="4701086"/>
            <a:ext cx="756054" cy="6851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89;p2"/>
          <p:cNvSpPr/>
          <p:nvPr/>
        </p:nvSpPr>
        <p:spPr>
          <a:xfrm>
            <a:off x="1058481" y="6811634"/>
            <a:ext cx="814428" cy="7540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90;p2"/>
          <p:cNvSpPr/>
          <p:nvPr/>
        </p:nvSpPr>
        <p:spPr>
          <a:xfrm>
            <a:off x="1150414" y="8072500"/>
            <a:ext cx="630545" cy="685152"/>
          </a:xfrm>
          <a:custGeom>
            <a:avLst/>
            <a:gdLst/>
            <a:ahLst/>
            <a:cxnLst/>
            <a:rect l="l" t="t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83;p2"/>
          <p:cNvGraphicFramePr/>
          <p:nvPr>
            <p:extLst>
              <p:ext uri="{D42A27DB-BD31-4B8C-83A1-F6EECF244321}">
                <p14:modId xmlns:p14="http://schemas.microsoft.com/office/powerpoint/2010/main" val="3763041549"/>
              </p:ext>
            </p:extLst>
          </p:nvPr>
        </p:nvGraphicFramePr>
        <p:xfrm>
          <a:off x="3275463" y="955342"/>
          <a:ext cx="8281157" cy="4150008"/>
        </p:xfrm>
        <a:graphic>
          <a:graphicData uri="http://schemas.openxmlformats.org/drawingml/2006/table">
            <a:tbl>
              <a:tblPr>
                <a:noFill/>
                <a:tableStyleId>{4B05082B-8B15-46FB-8886-4A1B007966EA}</a:tableStyleId>
              </a:tblPr>
              <a:tblGrid>
                <a:gridCol w="2484647"/>
                <a:gridCol w="1883930"/>
                <a:gridCol w="3912580"/>
              </a:tblGrid>
              <a:tr h="7518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700" b="1" u="none" strike="noStrike" cap="none" dirty="0" smtClean="0">
                          <a:solidFill>
                            <a:schemeClr val="tx1"/>
                          </a:solidFill>
                        </a:rPr>
                        <a:t>CLASSI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5390" rtl="0" eaLnBrk="1" fontAlgn="auto" latinLnBrk="0" hangingPunct="1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700" b="1" u="none" strike="noStrike" cap="none" dirty="0" smtClean="0">
                          <a:solidFill>
                            <a:schemeClr val="tx1"/>
                          </a:solidFill>
                        </a:rPr>
                        <a:t>DISCIPLINA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</a:tr>
              <a:tr h="132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err="1" smtClean="0"/>
                        <a:t>Terze</a:t>
                      </a:r>
                      <a:r>
                        <a:rPr lang="it-IT" sz="1800" b="1" u="none" strike="noStrike" cap="none" dirty="0" smtClean="0"/>
                        <a:t> </a:t>
                      </a:r>
                      <a:r>
                        <a:rPr lang="it-IT" sz="1800" b="1" u="none" strike="noStrike" cap="none" dirty="0" err="1" smtClean="0"/>
                        <a:t>a.s.</a:t>
                      </a:r>
                      <a:r>
                        <a:rPr lang="it-IT" sz="1800" b="1" u="none" strike="noStrike" cap="none" baseline="0" dirty="0" smtClean="0"/>
                        <a:t> </a:t>
                      </a:r>
                      <a:r>
                        <a:rPr lang="it-IT" sz="1800" b="1" u="none" strike="noStrike" cap="none" dirty="0" smtClean="0"/>
                        <a:t>21-22</a:t>
                      </a:r>
                      <a:endParaRPr lang="it-IT" sz="1800" b="1" u="none" strike="noStrike" cap="none" dirty="0" smtClean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err="1" smtClean="0"/>
                        <a:t>Inglese</a:t>
                      </a:r>
                      <a:r>
                        <a:rPr lang="it-IT" sz="1800" b="1" u="none" strike="noStrike" cap="none" dirty="0" smtClean="0"/>
                        <a:t> 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Competenze</a:t>
                      </a:r>
                      <a:r>
                        <a:rPr lang="it-IT" sz="1600" b="1" baseline="0" dirty="0" smtClean="0"/>
                        <a:t> comunicative 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  <a:tr h="132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err="1" smtClean="0"/>
                        <a:t>Seconde</a:t>
                      </a:r>
                      <a:r>
                        <a:rPr lang="it-IT" sz="1800" b="1" u="none" strike="noStrike" cap="none" dirty="0" smtClean="0"/>
                        <a:t>/terze </a:t>
                      </a:r>
                      <a:r>
                        <a:rPr lang="it-IT" sz="1800" b="1" u="none" strike="noStrike" cap="none" dirty="0" err="1" smtClean="0"/>
                        <a:t>a.s.</a:t>
                      </a:r>
                      <a:r>
                        <a:rPr lang="it-IT" sz="1800" b="1" u="none" strike="noStrike" cap="none" smtClean="0"/>
                        <a:t> 21-22</a:t>
                      </a:r>
                      <a:endParaRPr lang="it-IT" sz="1800" b="1" u="none" strike="noStrike" cap="none" dirty="0" smtClean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smtClean="0"/>
                        <a:t>Ed.</a:t>
                      </a:r>
                      <a:r>
                        <a:rPr lang="en-US" sz="1800" b="1" u="none" strike="noStrike" cap="none" baseline="0" dirty="0" smtClean="0"/>
                        <a:t> </a:t>
                      </a:r>
                      <a:r>
                        <a:rPr lang="en-US" sz="1800" b="1" u="none" strike="noStrike" cap="none" baseline="0" dirty="0" err="1" smtClean="0"/>
                        <a:t>motoria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Abilità</a:t>
                      </a:r>
                      <a:r>
                        <a:rPr lang="it-IT" sz="1600" b="1" baseline="0" dirty="0" smtClean="0"/>
                        <a:t> motorie di base    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  <a:tr h="7108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800" b="1" dirty="0" smtClean="0"/>
                        <a:t>Prime </a:t>
                      </a:r>
                      <a:r>
                        <a:rPr lang="it-IT" sz="1800" b="1" dirty="0" err="1" smtClean="0"/>
                        <a:t>a.s.</a:t>
                      </a:r>
                      <a:r>
                        <a:rPr lang="it-IT" sz="1800" b="1" dirty="0" smtClean="0"/>
                        <a:t> 21-22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interdisciplinare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Accoglienza/</a:t>
                      </a:r>
                      <a:r>
                        <a:rPr lang="it-IT" sz="1600" b="1" baseline="0" dirty="0" smtClean="0"/>
                        <a:t> </a:t>
                      </a:r>
                      <a:r>
                        <a:rPr lang="it-IT" sz="1600" b="1" dirty="0" smtClean="0"/>
                        <a:t>Arte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3" name="Google Shape;86;p2"/>
          <p:cNvSpPr/>
          <p:nvPr/>
        </p:nvSpPr>
        <p:spPr>
          <a:xfrm>
            <a:off x="627796" y="627797"/>
            <a:ext cx="2210937" cy="3252909"/>
          </a:xfrm>
          <a:prstGeom prst="roundRect">
            <a:avLst>
              <a:gd name="adj" fmla="val 35221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Helvetica Neue"/>
                <a:sym typeface="Helvetica Neue"/>
              </a:rPr>
              <a:t>Scuola</a:t>
            </a:r>
            <a:r>
              <a:rPr lang="en-US" sz="2400" b="1" dirty="0" smtClean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elvetica Neue"/>
                <a:sym typeface="Helvetica Neue"/>
              </a:rPr>
              <a:t>Traversi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4" name="Google Shape;85;p2"/>
          <p:cNvSpPr txBox="1"/>
          <p:nvPr/>
        </p:nvSpPr>
        <p:spPr>
          <a:xfrm>
            <a:off x="2224585" y="5019326"/>
            <a:ext cx="10504722" cy="373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endParaRPr lang="it-IT" sz="1600" b="1" i="0" u="sng" strike="noStrike" cap="none" dirty="0" smtClean="0">
              <a:solidFill>
                <a:srgbClr val="004C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it-IT" sz="1600" b="1" u="sng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FASE 3°.a.s. 21-22</a:t>
            </a:r>
            <a:endParaRPr lang="it-IT" sz="1600" b="1" u="sng" dirty="0">
              <a:solidFill>
                <a:srgbClr val="00B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endParaRPr sz="1600" b="1" i="0" u="sng" strike="noStrike" cap="none" dirty="0" smtClean="0">
              <a:solidFill>
                <a:srgbClr val="004C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INGLESE</a:t>
            </a:r>
            <a:r>
              <a:rPr lang="en-US" sz="1600" b="1" i="0" u="sng" strike="noStrike" cap="none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 e  film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affrontano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temi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ed.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Civica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diventare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cittadini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consapevoli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un’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ottica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internazionalizzazione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curricolo</a:t>
            </a:r>
            <a:endParaRPr lang="en-US" sz="1600" b="1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smtClean="0">
                <a:solidFill>
                  <a:srgbClr val="00B050"/>
                </a:solidFill>
                <a:latin typeface="Helvetica Neue"/>
                <a:sym typeface="Helvetica Neue"/>
              </a:rPr>
              <a:t>EDUCAZIONE MOTORIA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Negli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spazi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all’aperto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parco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Porada</a:t>
            </a:r>
            <a:r>
              <a:rPr lang="en-US" sz="16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gli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alunni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mettereranno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alla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prova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abilità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motorie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in diverse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attività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sportive.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lang="en-US" sz="16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1600" b="1" u="sng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CCOGLIENZA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Negli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spazi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all’aperto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parco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brughiera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briantea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avviamo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attività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conoscenza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socializzazione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prepariamo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attività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interdisciplinary di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avvio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dell’anno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scolastico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 b="0" i="0" u="none" strike="noStrike" cap="none" dirty="0">
              <a:solidFill>
                <a:srgbClr val="00B05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" name="Google Shape;88;p2"/>
          <p:cNvSpPr/>
          <p:nvPr/>
        </p:nvSpPr>
        <p:spPr>
          <a:xfrm>
            <a:off x="947129" y="5656430"/>
            <a:ext cx="756054" cy="6851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87;p2"/>
          <p:cNvSpPr/>
          <p:nvPr/>
        </p:nvSpPr>
        <p:spPr>
          <a:xfrm>
            <a:off x="963564" y="6509475"/>
            <a:ext cx="756054" cy="7540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9991" y="7364"/>
                </a:moveTo>
                <a:lnTo>
                  <a:pt x="17165" y="8228"/>
                </a:lnTo>
                <a:lnTo>
                  <a:pt x="17811" y="8832"/>
                </a:lnTo>
                <a:lnTo>
                  <a:pt x="13288" y="13689"/>
                </a:lnTo>
                <a:lnTo>
                  <a:pt x="10021" y="10341"/>
                </a:lnTo>
                <a:lnTo>
                  <a:pt x="2932" y="17951"/>
                </a:lnTo>
                <a:lnTo>
                  <a:pt x="3799" y="18763"/>
                </a:lnTo>
                <a:lnTo>
                  <a:pt x="10041" y="12061"/>
                </a:lnTo>
                <a:lnTo>
                  <a:pt x="13327" y="15430"/>
                </a:lnTo>
                <a:lnTo>
                  <a:pt x="13766" y="14916"/>
                </a:lnTo>
                <a:lnTo>
                  <a:pt x="18678" y="9644"/>
                </a:lnTo>
                <a:lnTo>
                  <a:pt x="19324" y="10250"/>
                </a:lnTo>
                <a:lnTo>
                  <a:pt x="19991" y="736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90;p2"/>
          <p:cNvSpPr/>
          <p:nvPr/>
        </p:nvSpPr>
        <p:spPr>
          <a:xfrm>
            <a:off x="1089073" y="7432154"/>
            <a:ext cx="630545" cy="685152"/>
          </a:xfrm>
          <a:custGeom>
            <a:avLst/>
            <a:gdLst/>
            <a:ahLst/>
            <a:cxnLst/>
            <a:rect l="l" t="t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4707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859991" y="-598547"/>
            <a:ext cx="11607801" cy="1344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2700"/>
            </a:pPr>
            <a:endParaRPr lang="en-US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SzPts val="2700"/>
            </a:pPr>
            <a:r>
              <a:rPr lang="en-US" sz="27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Fase</a:t>
            </a:r>
            <a:r>
              <a:rPr lang="en-US" sz="27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1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mese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maggio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just">
              <a:buSzPts val="2700"/>
            </a:pPr>
            <a:endParaRPr lang="en-US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en-US" sz="2700" dirty="0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scuola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ha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effettuato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sondaggio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esplorativo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individuare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just">
              <a:buSzPts val="2700"/>
            </a:pP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l’interesse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alunni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docenti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partecipare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alle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attività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lvl="0" algn="just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it-IT" sz="2700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l Collegio dei docenti ha elaborato il piano delle attività.</a:t>
            </a: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it-IT" sz="2700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l Consiglio d’istituto ha approvato il piano.</a:t>
            </a:r>
          </a:p>
          <a:p>
            <a:pPr lvl="0" algn="just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SzPts val="2700"/>
            </a:pP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7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Fase 2 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: mese di 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giugno e agosto</a:t>
            </a: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Assegnazione </a:t>
            </a:r>
            <a:r>
              <a:rPr lang="it-IT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degli alunni interessati ai moduli proposti.</a:t>
            </a:r>
          </a:p>
          <a:p>
            <a:pPr lvl="0" algn="just">
              <a:buSzPts val="2700"/>
            </a:pPr>
            <a:endParaRPr lang="it-IT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 Realizzazione delle attività.</a:t>
            </a: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4294967295"/>
          </p:nvPr>
        </p:nvSpPr>
        <p:spPr>
          <a:xfrm>
            <a:off x="0" y="533400"/>
            <a:ext cx="11607800" cy="145573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8D"/>
              </a:buClr>
              <a:buSzPts val="3800"/>
              <a:buFont typeface="Helvetica Neue"/>
              <a:buNone/>
            </a:pPr>
            <a:r>
              <a:rPr lang="en-US" sz="3800" b="1" dirty="0" smtClean="0">
                <a:solidFill>
                  <a:srgbClr val="00B050"/>
                </a:solidFill>
              </a:rPr>
              <a:t>   </a:t>
            </a:r>
            <a:r>
              <a:rPr lang="en-US" sz="3800" b="1" dirty="0" err="1" smtClean="0">
                <a:solidFill>
                  <a:srgbClr val="00B050"/>
                </a:solidFill>
              </a:rPr>
              <a:t>Fasi</a:t>
            </a:r>
            <a:r>
              <a:rPr lang="en-US" sz="3800" b="1" dirty="0" smtClean="0">
                <a:solidFill>
                  <a:srgbClr val="00B050"/>
                </a:solidFill>
              </a:rPr>
              <a:t> </a:t>
            </a:r>
            <a:r>
              <a:rPr lang="en-US" sz="3800" b="1" dirty="0" err="1" smtClean="0">
                <a:solidFill>
                  <a:srgbClr val="00B050"/>
                </a:solidFill>
              </a:rPr>
              <a:t>organizzative</a:t>
            </a:r>
            <a:endParaRPr lang="en-US" sz="3800" b="1" dirty="0" smtClean="0">
              <a:solidFill>
                <a:srgbClr val="00B05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8D"/>
              </a:buClr>
              <a:buSzPts val="3800"/>
              <a:buFont typeface="Helvetica Neue"/>
              <a:buNone/>
            </a:pPr>
            <a:r>
              <a:rPr lang="it-IT" sz="3800" b="1" dirty="0" smtClean="0">
                <a:solidFill>
                  <a:srgbClr val="00B050"/>
                </a:solidFill>
              </a:rPr>
              <a:t> </a:t>
            </a:r>
            <a:endParaRPr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/>
        </p:nvSpPr>
        <p:spPr>
          <a:xfrm>
            <a:off x="859991" y="2461859"/>
            <a:ext cx="11607801" cy="530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-US" sz="2700" dirty="0" smtClean="0">
                <a:latin typeface="Helvetica Neue"/>
                <a:sym typeface="Helvetica Neue"/>
              </a:rPr>
              <a:t>Sulla base </a:t>
            </a:r>
            <a:r>
              <a:rPr lang="en-US" sz="2700" dirty="0" err="1" smtClean="0">
                <a:latin typeface="Helvetica Neue"/>
                <a:sym typeface="Helvetica Neue"/>
              </a:rPr>
              <a:t>delle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risorse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disponibili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ogni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alunno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richiedente</a:t>
            </a:r>
            <a:r>
              <a:rPr lang="en-US" sz="2700" dirty="0" smtClean="0">
                <a:latin typeface="Helvetica Neue"/>
                <a:sym typeface="Helvetica Neue"/>
              </a:rPr>
              <a:t> é </a:t>
            </a:r>
            <a:r>
              <a:rPr lang="en-US" sz="2700" dirty="0" err="1" smtClean="0">
                <a:latin typeface="Helvetica Neue"/>
                <a:sym typeface="Helvetica Neue"/>
              </a:rPr>
              <a:t>stato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iscritto</a:t>
            </a:r>
            <a:r>
              <a:rPr lang="en-US" sz="2700" dirty="0" smtClean="0">
                <a:latin typeface="Helvetica Neue"/>
                <a:sym typeface="Helvetica Neue"/>
              </a:rPr>
              <a:t> ad un modulo.  </a:t>
            </a:r>
            <a:r>
              <a:rPr lang="en-US" sz="2700" dirty="0" err="1" smtClean="0">
                <a:latin typeface="Helvetica Neue"/>
                <a:sym typeface="Helvetica Neue"/>
              </a:rPr>
              <a:t>Tutte</a:t>
            </a:r>
            <a:r>
              <a:rPr lang="en-US" sz="2700" dirty="0" smtClean="0">
                <a:latin typeface="Helvetica Neue"/>
                <a:sym typeface="Helvetica Neue"/>
              </a:rPr>
              <a:t> le </a:t>
            </a:r>
            <a:r>
              <a:rPr lang="en-US" sz="2700" dirty="0" err="1" smtClean="0">
                <a:latin typeface="Helvetica Neue"/>
                <a:sym typeface="Helvetica Neue"/>
              </a:rPr>
              <a:t>richieste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sono</a:t>
            </a:r>
            <a:r>
              <a:rPr lang="en-US" sz="2700" dirty="0" smtClean="0">
                <a:latin typeface="Helvetica Neue"/>
                <a:sym typeface="Helvetica Neue"/>
              </a:rPr>
              <a:t> state </a:t>
            </a:r>
            <a:r>
              <a:rPr lang="en-US" sz="2700" dirty="0" err="1" smtClean="0">
                <a:latin typeface="Helvetica Neue"/>
                <a:sym typeface="Helvetica Neue"/>
              </a:rPr>
              <a:t>accolte</a:t>
            </a:r>
            <a:r>
              <a:rPr lang="en-US" sz="2700" dirty="0" smtClean="0">
                <a:latin typeface="Helvetica Neue"/>
                <a:sym typeface="Helvetica Neue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-US" sz="2700" dirty="0" err="1" smtClean="0">
                <a:latin typeface="Helvetica Neue"/>
                <a:sym typeface="Helvetica Neue"/>
              </a:rPr>
              <a:t>Ogni</a:t>
            </a:r>
            <a:r>
              <a:rPr lang="en-US" sz="2700" dirty="0" smtClean="0">
                <a:latin typeface="Helvetica Neue"/>
                <a:sym typeface="Helvetica Neue"/>
              </a:rPr>
              <a:t> modulo é </a:t>
            </a:r>
            <a:r>
              <a:rPr lang="en-US" sz="2700" dirty="0" err="1" smtClean="0">
                <a:latin typeface="Helvetica Neue"/>
                <a:sym typeface="Helvetica Neue"/>
              </a:rPr>
              <a:t>composto</a:t>
            </a:r>
            <a:r>
              <a:rPr lang="en-US" sz="2700" dirty="0" smtClean="0">
                <a:latin typeface="Helvetica Neue"/>
                <a:sym typeface="Helvetica Neue"/>
              </a:rPr>
              <a:t> da 10 </a:t>
            </a:r>
            <a:r>
              <a:rPr lang="en-US" sz="2700" smtClean="0">
                <a:latin typeface="Helvetica Neue"/>
                <a:sym typeface="Helvetica Neue"/>
              </a:rPr>
              <a:t>/ 15 </a:t>
            </a:r>
            <a:r>
              <a:rPr lang="en-US" sz="2700" dirty="0" err="1" smtClean="0">
                <a:latin typeface="Helvetica Neue"/>
                <a:sym typeface="Helvetica Neue"/>
              </a:rPr>
              <a:t>alunni</a:t>
            </a:r>
            <a:r>
              <a:rPr lang="en-US" sz="2700" dirty="0" smtClean="0">
                <a:latin typeface="Helvetica Neue"/>
                <a:sym typeface="Helvetica Neue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</a:pPr>
            <a:endParaRPr sz="27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endParaRPr sz="27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stati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invitati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ad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iscriversi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coloro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hanno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manifestato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interesse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Wingdings" panose="05000000000000000000" pitchFamily="2" charset="2"/>
              <a:buChar char="q"/>
            </a:pPr>
            <a:endParaRPr sz="2700" b="0" i="0" u="none" strike="noStrike" cap="none" dirty="0" smtClean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2700"/>
              <a:buFont typeface="Arial" panose="020B0604020202020204" pitchFamily="34" charset="0"/>
              <a:buChar char="•"/>
            </a:pP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alunno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abbia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aderito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più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moduli,  </a:t>
            </a:r>
            <a:r>
              <a:rPr lang="en-US" sz="2700" dirty="0" err="1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’attività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é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stata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assegnata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sulla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base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delle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osservazioni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docenti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lang="en-US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32509" lvl="0" indent="-332509">
              <a:buSzPts val="2700"/>
              <a:buFont typeface="Helvetica Neue"/>
              <a:buAutoNum type="arabicPeriod"/>
            </a:pPr>
            <a:endParaRPr lang="en-US" sz="2700" dirty="0">
              <a:latin typeface="Helvetica Neue"/>
              <a:sym typeface="Helvetica Neue"/>
            </a:endParaRPr>
          </a:p>
          <a:p>
            <a:pPr marL="332509" lvl="0" indent="-332509">
              <a:buSzPts val="2700"/>
              <a:buFont typeface="Helvetica Neue"/>
              <a:buAutoNum type="arabicPeriod"/>
            </a:pPr>
            <a:endParaRPr dirty="0"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4294967295"/>
          </p:nvPr>
        </p:nvSpPr>
        <p:spPr>
          <a:xfrm>
            <a:off x="0" y="533400"/>
            <a:ext cx="11607800" cy="14557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D01"/>
              </a:buClr>
              <a:buSzPts val="3800"/>
              <a:buFont typeface="Helvetica Neue"/>
              <a:buNone/>
            </a:pPr>
            <a:r>
              <a:rPr lang="en-US" sz="3800" b="1" dirty="0" err="1">
                <a:solidFill>
                  <a:srgbClr val="00B050"/>
                </a:solidFill>
              </a:rPr>
              <a:t>Criteri</a:t>
            </a:r>
            <a:r>
              <a:rPr lang="en-US" sz="3800" b="1" dirty="0">
                <a:solidFill>
                  <a:srgbClr val="00B050"/>
                </a:solidFill>
              </a:rPr>
              <a:t> di </a:t>
            </a:r>
            <a:r>
              <a:rPr lang="en-US" sz="3800" b="1" dirty="0" err="1">
                <a:solidFill>
                  <a:srgbClr val="00B050"/>
                </a:solidFill>
              </a:rPr>
              <a:t>accesso</a:t>
            </a:r>
            <a:r>
              <a:rPr lang="en-US" sz="3800" b="1" dirty="0">
                <a:solidFill>
                  <a:srgbClr val="00B050"/>
                </a:solidFill>
              </a:rPr>
              <a:t> </a:t>
            </a:r>
            <a:endParaRPr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576</Words>
  <Application>Microsoft Office PowerPoint</Application>
  <PresentationFormat>Personalizzato</PresentationFormat>
  <Paragraphs>143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Helvetica Neue</vt:lpstr>
      <vt:lpstr>Calibri</vt:lpstr>
      <vt:lpstr>Wingdings</vt:lpstr>
      <vt:lpstr>Arial</vt:lpstr>
      <vt:lpstr>Times</vt:lpstr>
      <vt:lpstr>Calibri Light</vt:lpstr>
      <vt:lpstr>Tema di Office</vt:lpstr>
      <vt:lpstr>Piano estate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Organizzazione laboratori</dc:title>
  <dc:creator>SEGRETERIA</dc:creator>
  <cp:lastModifiedBy>SEGRETERIA</cp:lastModifiedBy>
  <cp:revision>48</cp:revision>
  <dcterms:modified xsi:type="dcterms:W3CDTF">2021-10-24T16:26:04Z</dcterms:modified>
</cp:coreProperties>
</file>